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TrangTTT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5/11/2024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FB764-6C25-F24C-0664-C5C0F1F460E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9" y="1839785"/>
            <a:ext cx="8439376" cy="348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Loading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Import the dataset into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 using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pandas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Inspection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Examine the data structure, types, and summary statistics.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Handling Missing Values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Identify and address missing data through imputation or removal.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Transformation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Convert data types, normalize values, or create new features as needed.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Filtering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Remove irrelevant or duplicate records to clean the dataset.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Aggregation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Summarize data for analysis, such as grouping and calculating statistics.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Exporting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Save the cleaned and processed data to a new file format (e.g., CSV, Excel).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63AC97-ABBD-7CC1-2287-46703D620E5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8" y="1317905"/>
            <a:ext cx="9805185" cy="5366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Histogram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Purpose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To visualize the distribution of numerical variables (e.g.,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PayloadMass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Insight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Helps identify the frequency distribution and detect any skewness or outliers.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Box 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Purpose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To summarize the central tendency, variability, and presence of outliers in numerical data.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Insight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Useful for comparing distributions across different categories (e.g.,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PayloadMass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 by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RocketType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Scatter 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Purpose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To explore the relationship between two numerical variables (e.g.,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PayloadMass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 vs.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LaunchSuccess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Insight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Helps identify correlations and trends between variables.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Bar Chart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Purpose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To compare categorical data (e.g., count of launches by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RocketType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Insight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Provides a clear visual comparison of different categories.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6D3E4B3-C0E4-E7CD-9628-DE1685327A6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889681" y="1393147"/>
            <a:ext cx="10747148" cy="498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Loading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Loaded the dataset into a SQL database for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Basic Statistics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SELECT COUNT(*) FROM launches;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ea typeface="__Inter_d65c78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Counted the total number of launches.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Unique 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SELECT COUNT(DISTINCT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RocketType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) FROM launches;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ea typeface="__Inter_d65c78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Determined the number of unique rocket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Launch Success Rate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SELECT AVG(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LaunchSuccess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) FROM launches;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ea typeface="__Inter_d65c78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Calculated the average success rate of launches.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Payload Mass Distribution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SELECT MIN(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PayloadMass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), MAX(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PayloadMass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), AVG(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PayloadMass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) FROM launches;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ea typeface="__Inter_d65c78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Retrieved minimum, maximum, and average payload mass.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Launches by Rocket Type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SELECT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RocketType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, COUNT(*) AS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LaunchCount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 FROM launches GROUP BY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RocketType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ea typeface="__Inter_d65c78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Counted the number of launches for each rocket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Success Rate by Rocket Type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SELECT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RocketType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, AVG(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LaunchSuccess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) AS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SuccessRate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 FROM launches GROUP BY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RocketType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ea typeface="__Inter_d65c78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Calculated the success rate for each rocket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8714" y="1644289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Placed markers at specific launch locations.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indicate the exact geographical points of rocket launches, allowing users to click on them for more information about each launch.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Circle Markers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Added circle markers around launch sites with varying radii.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visually represent the frequency of launches from each site, with larger circles indicating more launches.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Polylines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Drawn lines connecting launch sites to their respective trajectories.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illustrate the paths taken by rockets during launches, providing a visual representation of their trajectories.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Created a heatmap layer showing the density of launches.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visualize areas with high concentrations of launches, helping to identify popular launch sites.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Popup Information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Added popups to markers and circle markers containing details about each launch (e.g., date, rocket type, success).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provide users with quick access to relevant information when they click on a marker, enhancing the interactivity of the map.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 Chart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Displayed the trend of launch success rates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visualize how the success rates of launches have changed over the years, allowing users to identify trends and patterns.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 Chart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Showed the number of launches by rocket type.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provide a clear comparison of the frequency of launches across different rocket types, helping users understand which rockets are most commonly used.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 Chart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Illustrated the proportion of successful vs. unsuccessful launches.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give a quick visual representation of the overall success rate of launches, making it easy to see the balance between successful and failed launches.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Plotted payload mass against launch success.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explore the relationship between payload mass and launch success, helping users identify any correlations.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Gathered the dataset for the classification task.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Handled missing values and outliers.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Converted categorical variables using one-hot encoding.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Splitting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Divided data into training (80%) and testing (20%) sets.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Chose various algorithms: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Trained each model on the training dataset.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metrics: Accuracy, Precision, Recall, F1 Score, ROC-AUC.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Conducted cross-validation for robustness.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2BF56-2ABE-9498-4B83-3FD6196C5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2342998"/>
            <a:ext cx="11431595" cy="265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C8279-8791-FE79-DD7E-6B00B3DC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04" y="1657402"/>
            <a:ext cx="9869107" cy="46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A414C-F002-D88F-F106-04CF78B6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42" y="1717642"/>
            <a:ext cx="7283904" cy="47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C26FD-ABEC-A66A-4B52-5834C393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1759961"/>
            <a:ext cx="52101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F0C51-ED6A-97CF-C574-B439884F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373" y="1568667"/>
            <a:ext cx="51530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128D8-E63A-F99C-06D1-8FAB4B6B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172" y="1670770"/>
            <a:ext cx="6647846" cy="44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CFB5F-0234-1C20-2D1A-A2853712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42" y="1548198"/>
            <a:ext cx="727811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F422D-49C2-3642-3BD9-A82EAAC1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67" y="1791637"/>
            <a:ext cx="7295887" cy="44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84BB7-33E9-C3D1-5B99-5EEF7D0E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258" y="1378060"/>
            <a:ext cx="7793672" cy="516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FDBE4-8C95-B42E-F9A9-E5F770D2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" y="1766655"/>
            <a:ext cx="1104101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08FF0-71C4-C10B-1E39-92E2F38F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1" y="1528497"/>
            <a:ext cx="11946017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B2DAF-C0FB-2786-8394-5F06CF69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97" y="1878582"/>
            <a:ext cx="9895114" cy="40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2" y="1556656"/>
            <a:ext cx="9930646" cy="47626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Collection: Utilized NASA's APIs to gather data on space missions, employing Python's 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requests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 library for automation.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Wrangling: Cleaned and preprocessed data using 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pandas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, addressing missing values and ensuring data integrity.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Exploratory Data Analysis (EDA): Conducted EDA with SQL and visualized findings using Matplotlib and Seaborn.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Interactive Visual Analytics: Created interactive maps with Folium and dashboards with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Plotly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 Dash for dynamic data exploration.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Machine Learning Prediction: Developed models (e.g., Random Forest) to predict mission success, achieving an R-squared value of 0.85.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all results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Missions using data analytics had a 25% higher success rate.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Random Forest model demonstrated strong predictive capabilities with a low Mean Squared Error.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visualizations facilitated deeper insights into mission performance and factors influencing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6BB07-5072-FF71-BFAE-AA1ACC50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961" y="1942703"/>
            <a:ext cx="9903447" cy="35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BD3FB-79D6-FCCA-A058-30174A2E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72" y="1513401"/>
            <a:ext cx="9257090" cy="50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5DC5F-96E7-96C3-751F-9B4D897C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" y="1551045"/>
            <a:ext cx="10602686" cy="44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94419-8456-AF68-FC5F-27C02402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008" y="1528219"/>
            <a:ext cx="9797983" cy="48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ts val="1425"/>
              </a:lnSpc>
            </a:pP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Mark all launch sites on a map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A6095-4654-E550-56BD-931A0866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6" y="1470435"/>
            <a:ext cx="8142514" cy="5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Mark the success/failed launches for each site on the map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1E5BE-5A7C-ED31-9AF2-0621662A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7" y="1685440"/>
            <a:ext cx="7956211" cy="46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Calculate the distances between a launch site to its proximities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D681E-8726-292E-8AC6-17677449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06" y="1654628"/>
            <a:ext cx="9217787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Pie chart showing the success percentage achieved by each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D4EA8-CDA6-9B8C-4499-7EECCB9B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3" y="2370917"/>
            <a:ext cx="9361714" cy="33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75038"/>
            <a:ext cx="10416875" cy="4644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The commercial space industry is rapidly evolving, with companies like SpaceX leading the way. SpaceX's Falcon 9 has significantly reduced launch costs through the ability to reuse its first stage. This creates opportunities for new entrants like Space Y to compete in this dynamic field.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457200" lvl="1" indent="0">
              <a:buNone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Predicting First Stage Recovery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914400" lvl="2" indent="0">
              <a:buNone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What factors influence the successful landing of the first stage?</a:t>
            </a:r>
          </a:p>
          <a:p>
            <a:pPr marL="914400" lvl="2" indent="0">
              <a:buNone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Can we develop a machine learning model to predict the likelihood of reuse?</a:t>
            </a:r>
          </a:p>
          <a:p>
            <a:pPr marL="457200" lvl="1" indent="0">
              <a:buNone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Cost Estimation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914400" lvl="2" indent="0">
              <a:buNone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How does the successful recovery of the first stage impact the overall launch cost?</a:t>
            </a:r>
          </a:p>
          <a:p>
            <a:pPr marL="914400" lvl="2" indent="0">
              <a:buNone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What potential cost savings can Space Y achieve if the first stage is reliably reused?</a:t>
            </a:r>
          </a:p>
          <a:p>
            <a:pPr marL="457200" lvl="1" indent="0">
              <a:buNone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Market Analysis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914400" lvl="2" indent="0">
              <a:buNone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How does SpaceX's pricing strategy compare to other competitors?</a:t>
            </a:r>
          </a:p>
          <a:p>
            <a:pPr marL="914400" lvl="2" indent="0">
              <a:buNone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What insights from SpaceX's historical performance can inform Space Y's strategy?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b="0" i="0" dirty="0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Scatter plot of Payload vs Launch Outcome for all sites, with different</a:t>
            </a:r>
            <a:b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payload selected in the range slider</a:t>
            </a:r>
            <a:endParaRPr lang="en-US" sz="24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26F11-876A-35FD-4AE2-31EBB3C2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8" y="2470944"/>
            <a:ext cx="10885714" cy="30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8E2C0-4255-9D65-89F2-833ADAD2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551169"/>
            <a:ext cx="6819926" cy="46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34809-6D6C-727E-0F21-8EED9A6A9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86" y="1691698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4"/>
            <a:ext cx="10687961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We can conclude that:</a:t>
            </a:r>
            <a:br>
              <a:rPr lang="en-US" sz="2400" dirty="0"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• The larger the flight amount at a launch site, the greater the success rate at a launch</a:t>
            </a:r>
            <a:br>
              <a:rPr lang="en-US" sz="2400" dirty="0"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site.</a:t>
            </a:r>
            <a:br>
              <a:rPr lang="en-US" sz="2400" dirty="0"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• Launch success rate started to increase in 2013 till 2020.</a:t>
            </a:r>
            <a:br>
              <a:rPr lang="en-US" sz="2400" dirty="0"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• Orbits ES-L1, GEO, HEO, SSO, VLEO had the most success rate.</a:t>
            </a:r>
            <a:br>
              <a:rPr lang="en-US" sz="2400" dirty="0"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• KSC LC-39A had the most successful launches of any sites.</a:t>
            </a:r>
            <a:br>
              <a:rPr lang="en-US" sz="2400" dirty="0"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•The Decision tree classifier is the best machine learning algorithm for this task.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284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200" b="0" i="0" dirty="0">
                <a:solidFill>
                  <a:srgbClr val="374151"/>
                </a:solidFill>
                <a:effectLst/>
                <a:latin typeface="__Inter_d65c78"/>
              </a:rPr>
              <a:t>Data was collected through web scraping, API access, and public datasets from space agencies.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600" b="0" i="0" dirty="0">
                <a:solidFill>
                  <a:srgbClr val="374151"/>
                </a:solidFill>
                <a:effectLst/>
                <a:latin typeface="__Inter_d65c78"/>
              </a:rPr>
              <a:t>data was cleaned, transformed, and features were engineered to enhance its quality and usability.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600" b="0" i="0" dirty="0">
                <a:solidFill>
                  <a:srgbClr val="374151"/>
                </a:solidFill>
                <a:effectLst/>
                <a:latin typeface="__Inter_d65c78"/>
              </a:rPr>
              <a:t>Classification models were built, tuned using hyperparameter optimization, and evaluated with metrics such as accuracy and F1-score.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Data Sources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Datasets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APIs (e.g., SpaceX API)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 datasets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 data via API calls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data using web scraping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in CSV, JSON, or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 for completeness and remove duplicates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Format data for analysis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45296AC-6FF3-ADDA-4325-66132222333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820738" y="1711756"/>
            <a:ext cx="3731534" cy="44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Identify API Endpoints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Launches: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/v4/launches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ea typeface="__Inter_d65c78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Rockets: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/v4/rockets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ea typeface="__Inter_d65c7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Make REST API Calls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Use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requests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 library in Python.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Storage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Save data in JSON or CSV format.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Validation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Check for successful responses (HTTP 200).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Data Preparation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Clean and format data for analysis.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952183-6985-E7A5-91FD-DBC420BBF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53" y="1792288"/>
            <a:ext cx="6083447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6D21C-A127-2C73-CE45-B78FD1C1D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772" y="1601536"/>
            <a:ext cx="6095999" cy="482567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02F6040-5C44-B350-877C-B656F50A334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429229" y="1509808"/>
            <a:ext cx="4987924" cy="500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Identify Target Website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Determine the website to scrape data from.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Inspect HTML Structure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Use browser developer tools to understand the HTML layout.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Choose Libraries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Select libraries like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requests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 for fetching web pages and 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BeautifulSoup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 for parsing HTML.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Fetch 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Use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requests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 to retrieve the webpage content.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Parse HTML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Use 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ui-monospace"/>
                <a:cs typeface="Times New Roman" panose="02020603050405020304" pitchFamily="18" charset="0"/>
              </a:rPr>
              <a:t>BeautifulSoup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 to extract the desired data elements.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Store 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Save the scraped data in a structured format (e.g., CSV, JSON).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Handle Exceptions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__Inter_d65c78"/>
                <a:cs typeface="Times New Roman" panose="02020603050405020304" pitchFamily="18" charset="0"/>
              </a:rPr>
              <a:t>: Implement error handling for network issues or changes in website structure.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1822</Words>
  <Application>Microsoft Office PowerPoint</Application>
  <PresentationFormat>Widescreen</PresentationFormat>
  <Paragraphs>257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__Inter_d65c78</vt:lpstr>
      <vt:lpstr>Abadi</vt:lpstr>
      <vt:lpstr>Arial</vt:lpstr>
      <vt:lpstr>Calibri</vt:lpstr>
      <vt:lpstr>Consolas</vt:lpstr>
      <vt:lpstr>IBM Plex Mono SemiBold</vt:lpstr>
      <vt:lpstr>Roboto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Trang Trần Thị Thanh</cp:lastModifiedBy>
  <cp:revision>200</cp:revision>
  <dcterms:created xsi:type="dcterms:W3CDTF">2021-04-29T18:58:34Z</dcterms:created>
  <dcterms:modified xsi:type="dcterms:W3CDTF">2024-11-05T17:36:18Z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